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82" r:id="rId2"/>
    <p:sldId id="402" r:id="rId3"/>
    <p:sldId id="401" r:id="rId4"/>
    <p:sldId id="280" r:id="rId5"/>
    <p:sldId id="411" r:id="rId6"/>
    <p:sldId id="412" r:id="rId7"/>
    <p:sldId id="413" r:id="rId8"/>
    <p:sldId id="410" r:id="rId9"/>
    <p:sldId id="387" r:id="rId10"/>
    <p:sldId id="400" r:id="rId11"/>
    <p:sldId id="419" r:id="rId12"/>
    <p:sldId id="317" r:id="rId13"/>
    <p:sldId id="316" r:id="rId14"/>
    <p:sldId id="388" r:id="rId15"/>
    <p:sldId id="274" r:id="rId16"/>
    <p:sldId id="276" r:id="rId17"/>
    <p:sldId id="389" r:id="rId18"/>
    <p:sldId id="390" r:id="rId19"/>
    <p:sldId id="391" r:id="rId20"/>
    <p:sldId id="392" r:id="rId21"/>
    <p:sldId id="396" r:id="rId22"/>
    <p:sldId id="284" r:id="rId23"/>
    <p:sldId id="335" r:id="rId24"/>
    <p:sldId id="336" r:id="rId25"/>
    <p:sldId id="325" r:id="rId26"/>
    <p:sldId id="414" r:id="rId27"/>
    <p:sldId id="338" r:id="rId28"/>
    <p:sldId id="354" r:id="rId29"/>
    <p:sldId id="418" r:id="rId30"/>
    <p:sldId id="417" r:id="rId31"/>
    <p:sldId id="407" r:id="rId32"/>
    <p:sldId id="409" r:id="rId33"/>
    <p:sldId id="397" r:id="rId34"/>
    <p:sldId id="395" r:id="rId35"/>
    <p:sldId id="415" r:id="rId36"/>
    <p:sldId id="357" r:id="rId37"/>
    <p:sldId id="341" r:id="rId38"/>
    <p:sldId id="363" r:id="rId39"/>
    <p:sldId id="333" r:id="rId40"/>
    <p:sldId id="376" r:id="rId41"/>
    <p:sldId id="420" r:id="rId42"/>
    <p:sldId id="360" r:id="rId43"/>
    <p:sldId id="350" r:id="rId44"/>
    <p:sldId id="309" r:id="rId45"/>
    <p:sldId id="421" r:id="rId46"/>
  </p:sldIdLst>
  <p:sldSz cx="9144000" cy="6858000" type="screen4x3"/>
  <p:notesSz cx="6735763" cy="98663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6CBAE628-978A-4D89-BDE2-DCD3A781BD3E}">
          <p14:sldIdLst>
            <p14:sldId id="282"/>
            <p14:sldId id="402"/>
            <p14:sldId id="401"/>
            <p14:sldId id="280"/>
            <p14:sldId id="411"/>
            <p14:sldId id="412"/>
            <p14:sldId id="413"/>
            <p14:sldId id="410"/>
            <p14:sldId id="387"/>
            <p14:sldId id="400"/>
            <p14:sldId id="419"/>
            <p14:sldId id="317"/>
            <p14:sldId id="316"/>
            <p14:sldId id="388"/>
            <p14:sldId id="274"/>
            <p14:sldId id="276"/>
            <p14:sldId id="389"/>
            <p14:sldId id="390"/>
            <p14:sldId id="391"/>
            <p14:sldId id="392"/>
            <p14:sldId id="396"/>
            <p14:sldId id="284"/>
            <p14:sldId id="335"/>
            <p14:sldId id="336"/>
            <p14:sldId id="325"/>
            <p14:sldId id="414"/>
            <p14:sldId id="338"/>
          </p14:sldIdLst>
        </p14:section>
        <p14:section name="Ikke-navngivet sektion" id="{D3CDA0F5-4475-44A4-8D11-8DC01372BE25}">
          <p14:sldIdLst>
            <p14:sldId id="354"/>
            <p14:sldId id="418"/>
            <p14:sldId id="417"/>
            <p14:sldId id="407"/>
            <p14:sldId id="409"/>
            <p14:sldId id="397"/>
            <p14:sldId id="395"/>
            <p14:sldId id="415"/>
            <p14:sldId id="357"/>
            <p14:sldId id="341"/>
            <p14:sldId id="363"/>
            <p14:sldId id="333"/>
            <p14:sldId id="376"/>
            <p14:sldId id="420"/>
            <p14:sldId id="360"/>
            <p14:sldId id="350"/>
            <p14:sldId id="309"/>
            <p14:sldId id="4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gne Damkjær" initials="SHD" lastIdx="9" clrIdx="0">
    <p:extLst>
      <p:ext uri="{19B8F6BF-5375-455C-9EA6-DF929625EA0E}">
        <p15:presenceInfo xmlns:p15="http://schemas.microsoft.com/office/powerpoint/2012/main" userId="Signe Damkjær" providerId="None"/>
      </p:ext>
    </p:extLst>
  </p:cmAuthor>
  <p:cmAuthor id="2" name="Louise Wiederquist" initials="LW" lastIdx="1" clrIdx="1">
    <p:extLst>
      <p:ext uri="{19B8F6BF-5375-455C-9EA6-DF929625EA0E}">
        <p15:presenceInfo xmlns:p15="http://schemas.microsoft.com/office/powerpoint/2012/main" userId="Louise Wiederquis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17" autoAdjust="0"/>
    <p:restoredTop sz="93447" autoAdjust="0"/>
  </p:normalViewPr>
  <p:slideViewPr>
    <p:cSldViewPr>
      <p:cViewPr varScale="1">
        <p:scale>
          <a:sx n="148" d="100"/>
          <a:sy n="148" d="100"/>
        </p:scale>
        <p:origin x="205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56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3824B-B651-40BB-88DE-071E47776CBD}" type="datetimeFigureOut">
              <a:rPr lang="da-DK" smtClean="0"/>
              <a:t>12-09-2022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2" y="9371015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14763" y="9371015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CCDDC-9345-4A7B-AC3F-7322570244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3110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E5795-DE7A-4A57-83EF-E8F32A4CF938}" type="datetimeFigureOut">
              <a:rPr lang="da-DK" smtClean="0"/>
              <a:t>12-09-2022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32429-C13B-490F-B608-379BE0BF95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4139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Fælles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7611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Jacob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3394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Jacob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4956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Jacob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7908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Jacob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0520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Louise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8373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Louise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0532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Louise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5989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Louise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73735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Louise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37077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Louise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974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Fælles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7436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Louise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1163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Jacob</a:t>
            </a:r>
          </a:p>
          <a:p>
            <a:endParaRPr lang="da-DK" dirty="0"/>
          </a:p>
          <a:p>
            <a:r>
              <a:rPr lang="da-DK" dirty="0"/>
              <a:t>Krebinetter eller karbonade – hvad kalder I det? Hold fem minutters pause mens I overvejer, hvad I kalder retten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05165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Louise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09227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Louise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6884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Louise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93340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Jacob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41723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Jacob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9538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Jacob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89125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Louise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2936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Louise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0141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Søg hjælp fra en skrive stærk ven, underviser, bestyrelsesmedlem</a:t>
            </a:r>
          </a:p>
          <a:p>
            <a:r>
              <a:rPr lang="da-DK" dirty="0"/>
              <a:t>Fælles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55372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Louise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1394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Louise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9933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Louise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38718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Louise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48113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Jacob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8990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Jacob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72267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LW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03425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LW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83944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Yoga er meget konkret, men måske søger man i højere grad efter træning, komme i form, stærk krop, skadesforebyggende træning. Teksten er kort, præcis og med fokus på, hvad man får ud af at være med. </a:t>
            </a:r>
            <a:r>
              <a:rPr lang="da-DK" dirty="0" err="1"/>
              <a:t>What’s</a:t>
            </a:r>
            <a:r>
              <a:rPr lang="da-DK" dirty="0"/>
              <a:t> in it for </a:t>
            </a:r>
            <a:r>
              <a:rPr lang="da-DK" dirty="0" err="1"/>
              <a:t>me</a:t>
            </a:r>
            <a:r>
              <a:rPr lang="da-DK" dirty="0"/>
              <a:t>. Der er også en overskrift med fed i midten og punktform, der gør det nemt at overskue teksten. </a:t>
            </a:r>
          </a:p>
          <a:p>
            <a:r>
              <a:rPr lang="da-DK" dirty="0"/>
              <a:t>LW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38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74045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LW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39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1552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Pointen er, at afdelingerne er forskellige. Pointen er, at det er værd at beskæftige sig med, hvordan man kan optimere trafikken fra søgninger på google til ens tilbud på hjemmesiden.</a:t>
            </a:r>
          </a:p>
          <a:p>
            <a:r>
              <a:rPr lang="da-DK" dirty="0"/>
              <a:t>Jacob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30331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LW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40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4420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LW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41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56003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LW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42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7357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Jacob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43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08452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Fælles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44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32408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Fælles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45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1752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Jacob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8014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Jacob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5916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Jacob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8715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Pointen er, at afdelingerne er forskellige. Pointen er, at det er værd at beskæftige sig med, hvordan man kan optimere trafikken fra søgninger på google til ens tilbud på hjemmesiden.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Jacob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5724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Jacob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32429-C13B-490F-B608-379BE0BF9561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1884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 descr="A4_liggende_KUN Bjælker+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499427"/>
            <a:ext cx="9144000" cy="13859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15CF9-0865-4A28-B1D1-2E96267D3B9B}" type="datetimeFigureOut">
              <a:rPr lang="da-DK" smtClean="0"/>
              <a:pPr/>
              <a:t>12-09-2022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15B2-894B-4D2E-BF32-96B7770236A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15CF9-0865-4A28-B1D1-2E96267D3B9B}" type="datetimeFigureOut">
              <a:rPr lang="da-DK" smtClean="0"/>
              <a:pPr/>
              <a:t>12-09-2022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15B2-894B-4D2E-BF32-96B7770236A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067396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2908919"/>
          </a:xfrm>
        </p:spPr>
        <p:txBody>
          <a:bodyPr/>
          <a:lstStyle/>
          <a:p>
            <a:pPr lvl="0"/>
            <a:r>
              <a:rPr lang="da-DK" dirty="0"/>
              <a:t>Klik for at redigere typografi i masteren</a:t>
            </a:r>
          </a:p>
        </p:txBody>
      </p:sp>
      <p:pic>
        <p:nvPicPr>
          <p:cNvPr id="7" name="Billede 6" descr="A4_liggende_KUN Bjælker+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499427"/>
            <a:ext cx="9144000" cy="13859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15CF9-0865-4A28-B1D1-2E96267D3B9B}" type="datetimeFigureOut">
              <a:rPr lang="da-DK" smtClean="0"/>
              <a:pPr/>
              <a:t>12-09-2022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15B2-894B-4D2E-BF32-96B7770236A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15CF9-0865-4A28-B1D1-2E96267D3B9B}" type="datetimeFigureOut">
              <a:rPr lang="da-DK" smtClean="0"/>
              <a:pPr/>
              <a:t>12-09-2022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15B2-894B-4D2E-BF32-96B7770236A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15CF9-0865-4A28-B1D1-2E96267D3B9B}" type="datetimeFigureOut">
              <a:rPr lang="da-DK" smtClean="0"/>
              <a:pPr/>
              <a:t>12-09-2022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15B2-894B-4D2E-BF32-96B7770236A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15CF9-0865-4A28-B1D1-2E96267D3B9B}" type="datetimeFigureOut">
              <a:rPr lang="da-DK" smtClean="0"/>
              <a:pPr/>
              <a:t>12-09-2022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15B2-894B-4D2E-BF32-96B7770236A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15CF9-0865-4A28-B1D1-2E96267D3B9B}" type="datetimeFigureOut">
              <a:rPr lang="da-DK" smtClean="0"/>
              <a:pPr/>
              <a:t>12-09-2022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15B2-894B-4D2E-BF32-96B7770236A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15CF9-0865-4A28-B1D1-2E96267D3B9B}" type="datetimeFigureOut">
              <a:rPr lang="da-DK" smtClean="0"/>
              <a:pPr/>
              <a:t>12-09-2022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15B2-894B-4D2E-BF32-96B7770236A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15CF9-0865-4A28-B1D1-2E96267D3B9B}" type="datetimeFigureOut">
              <a:rPr lang="da-DK" smtClean="0"/>
              <a:pPr/>
              <a:t>12-09-2022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15B2-894B-4D2E-BF32-96B7770236A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15CF9-0865-4A28-B1D1-2E96267D3B9B}" type="datetimeFigureOut">
              <a:rPr lang="da-DK" smtClean="0"/>
              <a:pPr/>
              <a:t>12-09-2022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F15B2-894B-4D2E-BF32-96B7770236A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46" y="2191412"/>
            <a:ext cx="5052108" cy="3483289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4AF777AE-7C56-12EF-FBDE-49905648E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/>
          </a:bodyPr>
          <a:lstStyle/>
          <a:p>
            <a:r>
              <a:rPr lang="da-DK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libre franklin" pitchFamily="2" charset="0"/>
              </a:rPr>
              <a:t>Webinar: SEO - søgemaskineoptimering</a:t>
            </a:r>
            <a:br>
              <a:rPr lang="da-DK" sz="2200" b="1" i="0" dirty="0">
                <a:solidFill>
                  <a:schemeClr val="accent1">
                    <a:lumMod val="50000"/>
                  </a:schemeClr>
                </a:solidFill>
                <a:effectLst/>
                <a:latin typeface="libre franklin" pitchFamily="2" charset="0"/>
              </a:rPr>
            </a:br>
            <a:r>
              <a:rPr lang="da-DK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libre franklin" pitchFamily="2" charset="0"/>
              </a:rPr>
              <a:t>Få nye kunder i din aftenskole</a:t>
            </a:r>
            <a:br>
              <a:rPr lang="da-DK" b="1" i="0" dirty="0">
                <a:solidFill>
                  <a:srgbClr val="06111F"/>
                </a:solidFill>
                <a:effectLst/>
                <a:latin typeface="libre franklin" pitchFamily="2" charset="0"/>
              </a:rPr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2919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62737C-355B-9255-408F-32828E4F4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4534"/>
            <a:ext cx="8229600" cy="1143000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rgbClr val="002060"/>
                </a:solidFill>
                <a:latin typeface="libre franklin" pitchFamily="2" charset="0"/>
              </a:rPr>
              <a:t>Heldigvis elsker vi at google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A3D14DF-95AA-C1C8-5E6A-4F9D2E724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933" y="2298024"/>
            <a:ext cx="8229600" cy="4525963"/>
          </a:xfrm>
        </p:spPr>
        <p:txBody>
          <a:bodyPr/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da-DK" dirty="0">
                <a:solidFill>
                  <a:srgbClr val="002060"/>
                </a:solidFill>
                <a:latin typeface="libre franklin" pitchFamily="2" charset="0"/>
              </a:rPr>
              <a:t>Vi har et problem, vi skal have løst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da-DK" dirty="0">
                <a:solidFill>
                  <a:srgbClr val="002060"/>
                </a:solidFill>
                <a:latin typeface="libre franklin" pitchFamily="2" charset="0"/>
              </a:rPr>
              <a:t>Vi ved ikke helt, hvad vi leder efter</a:t>
            </a:r>
          </a:p>
          <a:p>
            <a:pPr marL="0" indent="0">
              <a:buClr>
                <a:srgbClr val="002060"/>
              </a:buClr>
              <a:buNone/>
            </a:pPr>
            <a:endParaRPr lang="da-DK" dirty="0">
              <a:solidFill>
                <a:srgbClr val="002060"/>
              </a:solidFill>
              <a:latin typeface="libre franklin" pitchFamily="2" charset="0"/>
            </a:endParaRPr>
          </a:p>
          <a:p>
            <a:pPr marL="0" indent="0">
              <a:buClr>
                <a:srgbClr val="002060"/>
              </a:buClr>
              <a:buNone/>
            </a:pPr>
            <a:r>
              <a:rPr lang="da-DK" dirty="0">
                <a:solidFill>
                  <a:srgbClr val="002060"/>
                </a:solidFill>
                <a:latin typeface="libre franklin" pitchFamily="2" charset="0"/>
              </a:rPr>
              <a:t>Så vi spørger google eller en anden søgemaskine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213775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C4397D-7A11-86E1-7C20-9613839A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85CEE30-6026-5885-E70E-EA55ABFC2E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a-DK" b="1" dirty="0">
                <a:solidFill>
                  <a:srgbClr val="002060"/>
                </a:solidFill>
                <a:latin typeface="libre franklin" pitchFamily="2" charset="0"/>
              </a:rPr>
              <a:t>Hvordan bliver din aftenskole så fundet via google eller andre søgemaskiner?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594287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457200" y="224534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Løsningen er S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EO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sz="2800" dirty="0" err="1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Virker</a:t>
            </a:r>
            <a:endParaRPr sz="2800" dirty="0">
              <a:solidFill>
                <a:schemeClr val="accent1">
                  <a:lumMod val="50000"/>
                </a:schemeClr>
              </a:solidFill>
              <a:latin typeface="libre franklin" pitchFamily="2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sz="2800" dirty="0" err="1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Tager</a:t>
            </a:r>
            <a:r>
              <a:rPr sz="2800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 </a:t>
            </a:r>
            <a:r>
              <a:rPr sz="2800" dirty="0" err="1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tid</a:t>
            </a:r>
            <a:endParaRPr sz="2800" dirty="0">
              <a:solidFill>
                <a:schemeClr val="accent1">
                  <a:lumMod val="50000"/>
                </a:schemeClr>
              </a:solidFill>
              <a:latin typeface="libre franklin" pitchFamily="2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sz="2800" dirty="0" err="1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Kræver</a:t>
            </a:r>
            <a:r>
              <a:rPr sz="2800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 engagement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sz="2800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Giver </a:t>
            </a:r>
            <a:r>
              <a:rPr sz="2800" dirty="0" err="1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ikke</a:t>
            </a:r>
            <a:r>
              <a:rPr sz="2800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 </a:t>
            </a:r>
            <a:r>
              <a:rPr lang="da-DK" sz="2800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kunder fra dag et – desværre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da-DK" sz="2800" dirty="0">
              <a:solidFill>
                <a:schemeClr val="accent1">
                  <a:lumMod val="50000"/>
                </a:schemeClr>
              </a:solidFill>
              <a:latin typeface="libre franklin" pitchFamily="2" charset="0"/>
            </a:endParaRP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da-DK" sz="2800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Men det giver kunder i butikken, der ikke lige vidste, at de skulle på aftenskole hos LOF</a:t>
            </a:r>
            <a:endParaRPr sz="2800" dirty="0">
              <a:solidFill>
                <a:schemeClr val="accent1">
                  <a:lumMod val="50000"/>
                </a:schemeClr>
              </a:solidFill>
              <a:latin typeface="libre frankl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8578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04864"/>
            <a:ext cx="5730153" cy="3451522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768BF5B8-203C-519D-2DCC-54F0FADB6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Google holder øje med dig</a:t>
            </a:r>
            <a:br>
              <a:rPr lang="da-DK" b="1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</a:br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Crawler: 3 til 30 dages mellemrum </a:t>
            </a:r>
          </a:p>
        </p:txBody>
      </p:sp>
    </p:spTree>
    <p:extLst>
      <p:ext uri="{BB962C8B-B14F-4D97-AF65-F5344CB8AC3E}">
        <p14:creationId xmlns:p14="http://schemas.microsoft.com/office/powerpoint/2010/main" val="2900594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59DE0-86F1-EB71-4629-816D8193F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1143000"/>
          </a:xfrm>
        </p:spPr>
        <p:txBody>
          <a:bodyPr/>
          <a:lstStyle/>
          <a:p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Nu skal I på banen</a:t>
            </a:r>
          </a:p>
        </p:txBody>
      </p:sp>
    </p:spTree>
    <p:extLst>
      <p:ext uri="{BB962C8B-B14F-4D97-AF65-F5344CB8AC3E}">
        <p14:creationId xmlns:p14="http://schemas.microsoft.com/office/powerpoint/2010/main" val="1638998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rgbClr val="002060"/>
                </a:solidFill>
                <a:latin typeface="libre franklin" pitchFamily="2" charset="0"/>
              </a:rPr>
              <a:t>Du har lige født ham her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7978080" cy="3989040"/>
          </a:xfrm>
        </p:spPr>
      </p:pic>
    </p:spTree>
    <p:extLst>
      <p:ext uri="{BB962C8B-B14F-4D97-AF65-F5344CB8AC3E}">
        <p14:creationId xmlns:p14="http://schemas.microsoft.com/office/powerpoint/2010/main" val="3390677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b="1" kern="1200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Så nu vil du gerne det her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da-DK" sz="28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Brug to minutter på at overveje, hvilke ord du ville søge på i Google.</a:t>
            </a:r>
          </a:p>
          <a:p>
            <a:pPr marL="457200" indent="-457200" algn="l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da-DK" sz="28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Billede 5" descr="Et billede, der indeholder person, væg, bukser&#10;&#10;Automatisk genereret beskrivelse">
            <a:extLst>
              <a:ext uri="{FF2B5EF4-FFF2-40B4-BE49-F238E27FC236}">
                <a16:creationId xmlns:a16="http://schemas.microsoft.com/office/drawing/2014/main" id="{43539C4B-E586-6A63-591F-F4FA233621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9" r="23922" b="-2"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8826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6427E04-BB1D-3C89-A3C2-DEAD0A5A731C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4" b="32558"/>
          <a:stretch/>
        </p:blipFill>
        <p:spPr>
          <a:xfrm>
            <a:off x="251520" y="188640"/>
            <a:ext cx="8547846" cy="6120680"/>
          </a:xfrm>
        </p:spPr>
      </p:pic>
    </p:spTree>
    <p:extLst>
      <p:ext uri="{BB962C8B-B14F-4D97-AF65-F5344CB8AC3E}">
        <p14:creationId xmlns:p14="http://schemas.microsoft.com/office/powerpoint/2010/main" val="453690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DCF0EAF-F4A2-1819-79F2-B000C8CC7C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95" b="17451"/>
          <a:stretch/>
        </p:blipFill>
        <p:spPr>
          <a:xfrm>
            <a:off x="243715" y="0"/>
            <a:ext cx="8299273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D304E14-051F-50BD-CC6A-840C8C83B3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41" b="39500"/>
          <a:stretch/>
        </p:blipFill>
        <p:spPr>
          <a:xfrm>
            <a:off x="508325" y="274858"/>
            <a:ext cx="8127349" cy="630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59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2BB914-8113-F591-4878-9F04F23DC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rgbClr val="002060"/>
                </a:solidFill>
                <a:latin typeface="libre franklin" pitchFamily="2" charset="0"/>
              </a:rPr>
              <a:t>Jeres webinar-værter i dag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4249B224-59EB-2058-E362-F0CB1F7CB4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840"/>
            <a:ext cx="3792816" cy="4525963"/>
          </a:xfrm>
        </p:spPr>
      </p:pic>
      <p:pic>
        <p:nvPicPr>
          <p:cNvPr id="9" name="Pladsholder til indhold 8" descr="Et billede, der indeholder tekst, person, kvinde, smilende&#10;&#10;Automatisk genereret beskrivelse">
            <a:extLst>
              <a:ext uri="{FF2B5EF4-FFF2-40B4-BE49-F238E27FC236}">
                <a16:creationId xmlns:a16="http://schemas.microsoft.com/office/drawing/2014/main" id="{82F0D05B-634E-1ACA-069F-6B75E5C76E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690" y="1988840"/>
            <a:ext cx="4016125" cy="4680520"/>
          </a:xfrm>
        </p:spPr>
      </p:pic>
    </p:spTree>
    <p:extLst>
      <p:ext uri="{BB962C8B-B14F-4D97-AF65-F5344CB8AC3E}">
        <p14:creationId xmlns:p14="http://schemas.microsoft.com/office/powerpoint/2010/main" val="297189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12027F8-B3E5-941E-E9BA-3EEA3C8B65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2" r="17245" b="10399"/>
          <a:stretch/>
        </p:blipFill>
        <p:spPr>
          <a:xfrm>
            <a:off x="719572" y="-137075"/>
            <a:ext cx="7704856" cy="699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50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mad, plade, tallerken, forskellig&#10;&#10;Automatisk genereret beskrivelse">
            <a:extLst>
              <a:ext uri="{FF2B5EF4-FFF2-40B4-BE49-F238E27FC236}">
                <a16:creationId xmlns:a16="http://schemas.microsoft.com/office/drawing/2014/main" id="{E7219EA2-C937-1401-2921-0C3855BDA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2" y="1407323"/>
            <a:ext cx="8229599" cy="4774199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9DD392C-9E53-B948-6A16-6F29251CA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rgbClr val="002060"/>
                </a:solidFill>
                <a:latin typeface="libre franklin" pitchFamily="2" charset="0"/>
              </a:rPr>
              <a:t>Pause: Hvad er det?</a:t>
            </a:r>
          </a:p>
        </p:txBody>
      </p:sp>
    </p:spTree>
    <p:extLst>
      <p:ext uri="{BB962C8B-B14F-4D97-AF65-F5344CB8AC3E}">
        <p14:creationId xmlns:p14="http://schemas.microsoft.com/office/powerpoint/2010/main" val="136665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6791"/>
          </a:xfrm>
        </p:spPr>
        <p:txBody>
          <a:bodyPr>
            <a:normAutofit fontScale="90000"/>
          </a:bodyPr>
          <a:lstStyle/>
          <a:p>
            <a:br>
              <a:rPr lang="da-DK" sz="5400" dirty="0"/>
            </a:b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755576" y="1844824"/>
            <a:ext cx="7560840" cy="3888432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a-DK" sz="2800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Brug Googles egne forslag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a-DK" sz="2800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Sæt dig i modtagerens sted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a-DK" sz="2800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Spørg dine kunder og potentielle kunder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a-DK" sz="2800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Spørg kolleger, familie og venner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a-DK" sz="2800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Stjæl konkurrentens søgeord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a-DK" sz="2800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Køb en søgeordsanalyse hos et SEO-firma 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606388" y="58257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b="1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  <a:cs typeface="Calibri" panose="020F0502020204030204" pitchFamily="34" charset="0"/>
              </a:rPr>
              <a:t>Sådan finder du søgeordene</a:t>
            </a:r>
          </a:p>
        </p:txBody>
      </p:sp>
    </p:spTree>
    <p:extLst>
      <p:ext uri="{BB962C8B-B14F-4D97-AF65-F5344CB8AC3E}">
        <p14:creationId xmlns:p14="http://schemas.microsoft.com/office/powerpoint/2010/main" val="928253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Googles egne forslag</a:t>
            </a:r>
          </a:p>
        </p:txBody>
      </p:sp>
      <p:pic>
        <p:nvPicPr>
          <p:cNvPr id="4" name="Pladsholder til indhold 3" descr="Et billede, der indeholder tekst">
            <a:extLst>
              <a:ext uri="{FF2B5EF4-FFF2-40B4-BE49-F238E27FC236}">
                <a16:creationId xmlns:a16="http://schemas.microsoft.com/office/drawing/2014/main" id="{D65B45BA-0AC3-8B57-DB8E-E338FB43C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19"/>
          <a:stretch/>
        </p:blipFill>
        <p:spPr>
          <a:xfrm>
            <a:off x="423236" y="1196752"/>
            <a:ext cx="6957076" cy="4637112"/>
          </a:xfrm>
        </p:spPr>
      </p:pic>
    </p:spTree>
    <p:extLst>
      <p:ext uri="{BB962C8B-B14F-4D97-AF65-F5344CB8AC3E}">
        <p14:creationId xmlns:p14="http://schemas.microsoft.com/office/powerpoint/2010/main" val="2728415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Se også Googles liste i bunden</a:t>
            </a:r>
          </a:p>
        </p:txBody>
      </p:sp>
      <p:pic>
        <p:nvPicPr>
          <p:cNvPr id="7" name="Pladsholder til indhold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8040EB9-B541-62CA-4643-7482F22E3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4"/>
          <a:stretch/>
        </p:blipFill>
        <p:spPr>
          <a:xfrm>
            <a:off x="426318" y="1196752"/>
            <a:ext cx="7314034" cy="4891682"/>
          </a:xfrm>
        </p:spPr>
      </p:pic>
    </p:spTree>
    <p:extLst>
      <p:ext uri="{BB962C8B-B14F-4D97-AF65-F5344CB8AC3E}">
        <p14:creationId xmlns:p14="http://schemas.microsoft.com/office/powerpoint/2010/main" val="1788973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Konkurrentens beskrivelse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10B2BE3-46C2-D142-861A-3E567771E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385" y="1128475"/>
            <a:ext cx="5805101" cy="5480019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579FD55D-A6F9-DEB1-C526-A45A66F05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21088"/>
            <a:ext cx="5345742" cy="159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17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Konkurrentens beskrivelse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10B2BE3-46C2-D142-861A-3E567771E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17638"/>
            <a:ext cx="5734051" cy="5412948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579FD55D-A6F9-DEB1-C526-A45A66F05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196752"/>
            <a:ext cx="8455828" cy="411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29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Andre tiltag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061048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Betal en SEO-virksomhed for at lave en analyse for jer</a:t>
            </a:r>
          </a:p>
          <a:p>
            <a:pPr marL="0" indent="0">
              <a:buClr>
                <a:srgbClr val="002060"/>
              </a:buClr>
              <a:buNone/>
            </a:pPr>
            <a:endParaRPr lang="da-DK" dirty="0">
              <a:solidFill>
                <a:schemeClr val="accent1">
                  <a:lumMod val="50000"/>
                </a:schemeClr>
              </a:solidFill>
              <a:latin typeface="libre franklin" pitchFamily="2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Husk, at sproget ændrer sig – og vores søgeord ændrer sig sammen med det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da-DK" dirty="0">
              <a:solidFill>
                <a:schemeClr val="accent1">
                  <a:lumMod val="50000"/>
                </a:schemeClr>
              </a:solidFill>
              <a:latin typeface="libre franklin" pitchFamily="2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Google </a:t>
            </a:r>
            <a:r>
              <a:rPr lang="da-DK" dirty="0" err="1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adwords</a:t>
            </a:r>
            <a:endParaRPr lang="da-DK" dirty="0">
              <a:solidFill>
                <a:schemeClr val="accent1">
                  <a:lumMod val="50000"/>
                </a:schemeClr>
              </a:solidFill>
              <a:latin typeface="libre frankl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999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Placer søgeordene i </a:t>
            </a:r>
            <a:r>
              <a:rPr lang="da-DK" b="1" dirty="0" err="1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Umbraco</a:t>
            </a:r>
            <a:endParaRPr lang="da-DK" b="1" dirty="0">
              <a:solidFill>
                <a:schemeClr val="accent1">
                  <a:lumMod val="50000"/>
                </a:schemeClr>
              </a:solidFill>
              <a:latin typeface="libre franklin" pitchFamily="2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6744" y="1052736"/>
            <a:ext cx="8219256" cy="2736304"/>
          </a:xfrm>
        </p:spPr>
        <p:txBody>
          <a:bodyPr>
            <a:normAutofit/>
          </a:bodyPr>
          <a:lstStyle/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Forsiden under fanebladet SEO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da-DK" sz="2400" dirty="0">
              <a:solidFill>
                <a:schemeClr val="accent1">
                  <a:lumMod val="50000"/>
                </a:schemeClr>
              </a:solidFill>
              <a:latin typeface="libre franklin" pitchFamily="2" charset="0"/>
            </a:endParaRP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da-DK" sz="2400" dirty="0">
              <a:solidFill>
                <a:schemeClr val="accent1">
                  <a:lumMod val="50000"/>
                </a:schemeClr>
              </a:solidFill>
              <a:latin typeface="libre franklin" pitchFamily="2" charset="0"/>
            </a:endParaRP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573DFA0-DFEF-4ABD-FAC6-A8B7EA4846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38"/>
          <a:stretch/>
        </p:blipFill>
        <p:spPr>
          <a:xfrm>
            <a:off x="40196" y="1554355"/>
            <a:ext cx="9063608" cy="54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07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F3620-6FCE-60D1-1964-1FE5737DC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På google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6FDF1FE4-BACF-1E8F-7F2E-8DC912CE9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9592" y="1628800"/>
            <a:ext cx="5953049" cy="4637112"/>
          </a:xfrm>
        </p:spPr>
      </p:pic>
    </p:spTree>
    <p:extLst>
      <p:ext uri="{BB962C8B-B14F-4D97-AF65-F5344CB8AC3E}">
        <p14:creationId xmlns:p14="http://schemas.microsoft.com/office/powerpoint/2010/main" val="927508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FBFCE4-CD38-CECF-06F0-9433E5A6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rgbClr val="002060"/>
                </a:solidFill>
                <a:latin typeface="libre franklin" pitchFamily="2" charset="0"/>
              </a:rPr>
              <a:t>Glæd jer til at få svar på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206B8F4-549C-CE18-281D-A8D460513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576" y="1772816"/>
            <a:ext cx="8229600" cy="4525963"/>
          </a:xfrm>
        </p:spPr>
        <p:txBody>
          <a:bodyPr/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da-DK" dirty="0">
                <a:solidFill>
                  <a:srgbClr val="002060"/>
                </a:solidFill>
                <a:latin typeface="libre franklin" pitchFamily="2" charset="0"/>
              </a:rPr>
              <a:t>Hvorfor skal vi vide noget om SEO?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da-DK" dirty="0">
                <a:solidFill>
                  <a:srgbClr val="002060"/>
                </a:solidFill>
                <a:latin typeface="libre franklin" pitchFamily="2" charset="0"/>
              </a:rPr>
              <a:t>Hvad er SEO for en størrelse?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da-DK" dirty="0">
                <a:solidFill>
                  <a:srgbClr val="002060"/>
                </a:solidFill>
                <a:latin typeface="libre franklin" pitchFamily="2" charset="0"/>
              </a:rPr>
              <a:t>Hvordan kan vi arbejde med SEO?</a:t>
            </a:r>
          </a:p>
        </p:txBody>
      </p:sp>
    </p:spTree>
    <p:extLst>
      <p:ext uri="{BB962C8B-B14F-4D97-AF65-F5344CB8AC3E}">
        <p14:creationId xmlns:p14="http://schemas.microsoft.com/office/powerpoint/2010/main" val="94292539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indhold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5C8A0B00-AB53-23B7-8A11-9EA221F72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46138"/>
            <a:ext cx="4794282" cy="4248472"/>
          </a:xfrm>
        </p:spPr>
      </p:pic>
      <p:pic>
        <p:nvPicPr>
          <p:cNvPr id="5" name="Billede 4" descr="Et billede, der indeholder tekst">
            <a:extLst>
              <a:ext uri="{FF2B5EF4-FFF2-40B4-BE49-F238E27FC236}">
                <a16:creationId xmlns:a16="http://schemas.microsoft.com/office/drawing/2014/main" id="{308531E6-23D3-F96F-66BF-842D9D46AE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r="18500"/>
          <a:stretch/>
        </p:blipFill>
        <p:spPr>
          <a:xfrm>
            <a:off x="34630" y="1758613"/>
            <a:ext cx="4608512" cy="4824749"/>
          </a:xfrm>
          <a:prstGeom prst="rect">
            <a:avLst/>
          </a:prstGeom>
        </p:spPr>
      </p:pic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117931DF-2867-CCD2-D968-E674F00F8B7E}"/>
              </a:ext>
            </a:extLst>
          </p:cNvPr>
          <p:cNvCxnSpPr>
            <a:cxnSpLocks/>
          </p:cNvCxnSpPr>
          <p:nvPr/>
        </p:nvCxnSpPr>
        <p:spPr>
          <a:xfrm flipV="1">
            <a:off x="3248798" y="2564695"/>
            <a:ext cx="1394344" cy="8113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F76BA5C9-CFF2-7F3D-3EC7-CC33B7DD49D4}"/>
              </a:ext>
            </a:extLst>
          </p:cNvPr>
          <p:cNvCxnSpPr>
            <a:cxnSpLocks/>
          </p:cNvCxnSpPr>
          <p:nvPr/>
        </p:nvCxnSpPr>
        <p:spPr>
          <a:xfrm flipV="1">
            <a:off x="3419872" y="3068960"/>
            <a:ext cx="1512168" cy="19107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871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Placer søgeordene i </a:t>
            </a:r>
            <a:r>
              <a:rPr lang="da-DK" b="1" dirty="0" err="1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Umbraco</a:t>
            </a:r>
            <a:endParaRPr lang="da-DK" b="1" dirty="0">
              <a:solidFill>
                <a:schemeClr val="accent1">
                  <a:lumMod val="50000"/>
                </a:schemeClr>
              </a:solidFill>
              <a:latin typeface="libre franklin" pitchFamily="2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15616" y="1380106"/>
            <a:ext cx="8219256" cy="2736304"/>
          </a:xfrm>
        </p:spPr>
        <p:txBody>
          <a:bodyPr>
            <a:normAutofit/>
          </a:bodyPr>
          <a:lstStyle/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Topkategorier, fx kurser under fanebladet SEO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da-DK" sz="2400" dirty="0">
              <a:solidFill>
                <a:schemeClr val="accent1">
                  <a:lumMod val="50000"/>
                </a:schemeClr>
              </a:solidFill>
              <a:latin typeface="libre franklin" pitchFamily="2" charset="0"/>
            </a:endParaRP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da-DK" sz="2400" dirty="0">
              <a:solidFill>
                <a:schemeClr val="accent1">
                  <a:lumMod val="50000"/>
                </a:schemeClr>
              </a:solidFill>
              <a:latin typeface="libre franklin" pitchFamily="2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22DB45B-65FC-8ADF-839D-599CCF2CE1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66" r="16172"/>
          <a:stretch/>
        </p:blipFill>
        <p:spPr>
          <a:xfrm>
            <a:off x="-8592" y="2060848"/>
            <a:ext cx="9108504" cy="5128556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9A87FFC9-2C94-385C-1DF0-052A28C5029B}"/>
              </a:ext>
            </a:extLst>
          </p:cNvPr>
          <p:cNvSpPr/>
          <p:nvPr/>
        </p:nvSpPr>
        <p:spPr>
          <a:xfrm>
            <a:off x="282352" y="3863072"/>
            <a:ext cx="1666528" cy="43204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4332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Placer søgeordene i </a:t>
            </a:r>
            <a:r>
              <a:rPr lang="da-DK" b="1" dirty="0" err="1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Umbraco</a:t>
            </a:r>
            <a:endParaRPr lang="da-DK" b="1" dirty="0">
              <a:solidFill>
                <a:schemeClr val="accent1">
                  <a:lumMod val="50000"/>
                </a:schemeClr>
              </a:solidFill>
              <a:latin typeface="libre franklin" pitchFamily="2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FAD25AF-9300-0F49-B84F-F70A25FCDF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8" r="16828"/>
          <a:stretch/>
        </p:blipFill>
        <p:spPr>
          <a:xfrm>
            <a:off x="16560" y="1916832"/>
            <a:ext cx="9144000" cy="5172269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31248" y="1339477"/>
            <a:ext cx="8219256" cy="2736304"/>
          </a:xfrm>
        </p:spPr>
        <p:txBody>
          <a:bodyPr>
            <a:normAutofit/>
          </a:bodyPr>
          <a:lstStyle/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De største kategorier, fx Motion &amp; Sundhed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da-DK" sz="2400" dirty="0">
              <a:solidFill>
                <a:schemeClr val="accent1">
                  <a:lumMod val="50000"/>
                </a:schemeClr>
              </a:solidFill>
              <a:latin typeface="libre franklin" pitchFamily="2" charset="0"/>
            </a:endParaRP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da-DK" sz="2400" dirty="0">
              <a:solidFill>
                <a:schemeClr val="accent1">
                  <a:lumMod val="50000"/>
                </a:schemeClr>
              </a:solidFill>
              <a:latin typeface="libre franklin" pitchFamily="2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A87FFC9-2C94-385C-1DF0-052A28C5029B}"/>
              </a:ext>
            </a:extLst>
          </p:cNvPr>
          <p:cNvSpPr/>
          <p:nvPr/>
        </p:nvSpPr>
        <p:spPr>
          <a:xfrm>
            <a:off x="611560" y="4077072"/>
            <a:ext cx="1666528" cy="43204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3415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E0AA6-8277-17FD-4DD4-0741B5820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3600" b="1" dirty="0">
                <a:solidFill>
                  <a:srgbClr val="002060"/>
                </a:solidFill>
                <a:latin typeface="libre franklin" pitchFamily="2" charset="0"/>
              </a:rPr>
              <a:t>Øvelse: Har du udfyldt fanebladet SEO?</a:t>
            </a:r>
            <a:br>
              <a:rPr lang="da-DK" dirty="0"/>
            </a:br>
            <a:endParaRPr lang="da-DK" b="1" dirty="0">
              <a:solidFill>
                <a:srgbClr val="002060"/>
              </a:solidFill>
              <a:latin typeface="libre franklin" pitchFamily="2" charset="0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E2AF40-D67B-A9C1-4D53-D82965474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da-DK" dirty="0">
                <a:solidFill>
                  <a:srgbClr val="002060"/>
                </a:solidFill>
                <a:latin typeface="libre franklin" pitchFamily="2" charset="0"/>
              </a:rPr>
              <a:t>5 minutter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da-DK" dirty="0">
                <a:solidFill>
                  <a:srgbClr val="002060"/>
                </a:solidFill>
                <a:latin typeface="libre franklin" pitchFamily="2" charset="0"/>
              </a:rPr>
              <a:t>Kig i </a:t>
            </a:r>
            <a:r>
              <a:rPr lang="da-DK" dirty="0" err="1">
                <a:solidFill>
                  <a:srgbClr val="002060"/>
                </a:solidFill>
                <a:latin typeface="libre franklin" pitchFamily="2" charset="0"/>
              </a:rPr>
              <a:t>Umbraco</a:t>
            </a:r>
            <a:endParaRPr lang="da-DK" dirty="0">
              <a:solidFill>
                <a:srgbClr val="002060"/>
              </a:solidFill>
              <a:latin typeface="libre franklin" pitchFamily="2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da-DK" dirty="0">
              <a:solidFill>
                <a:srgbClr val="002060"/>
              </a:solidFill>
              <a:latin typeface="libre franklin" pitchFamily="2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da-DK" dirty="0">
                <a:solidFill>
                  <a:srgbClr val="002060"/>
                </a:solidFill>
                <a:latin typeface="libre franklin" pitchFamily="2" charset="0"/>
              </a:rPr>
              <a:t>På forsiden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da-DK" dirty="0">
                <a:solidFill>
                  <a:srgbClr val="002060"/>
                </a:solidFill>
                <a:latin typeface="libre franklin" pitchFamily="2" charset="0"/>
              </a:rPr>
              <a:t>På topkategorierne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da-DK" dirty="0">
                <a:solidFill>
                  <a:srgbClr val="002060"/>
                </a:solidFill>
                <a:latin typeface="libre franklin" pitchFamily="2" charset="0"/>
              </a:rPr>
              <a:t>På de største kategorier, fx Sundhed &amp; Motion</a:t>
            </a:r>
          </a:p>
        </p:txBody>
      </p:sp>
    </p:spTree>
    <p:extLst>
      <p:ext uri="{BB962C8B-B14F-4D97-AF65-F5344CB8AC3E}">
        <p14:creationId xmlns:p14="http://schemas.microsoft.com/office/powerpoint/2010/main" val="16657775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7E356D-8079-8924-09A3-5002AD07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OBS fra en afdeling </a:t>
            </a:r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  <a:sym typeface="Wingdings" panose="05000000000000000000" pitchFamily="2" charset="2"/>
              </a:rPr>
              <a:t></a:t>
            </a:r>
            <a:br>
              <a:rPr lang="da-DK" b="1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  <a:sym typeface="Wingdings" panose="05000000000000000000" pitchFamily="2" charset="2"/>
              </a:rPr>
            </a:br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  <a:sym typeface="Wingdings" panose="05000000000000000000" pitchFamily="2" charset="2"/>
              </a:rPr>
              <a:t>3 til 30 dage</a:t>
            </a:r>
            <a:endParaRPr lang="da-DK" b="1" dirty="0">
              <a:solidFill>
                <a:schemeClr val="accent1">
                  <a:lumMod val="50000"/>
                </a:schemeClr>
              </a:solidFill>
              <a:latin typeface="libre franklin" pitchFamily="2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99F3EF6-C2E0-7FE5-54B9-3503F865C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54970"/>
            <a:ext cx="7472861" cy="49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116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7E356D-8079-8924-09A3-5002AD07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OBS fra en afdeling </a:t>
            </a:r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  <a:sym typeface="Wingdings" panose="05000000000000000000" pitchFamily="2" charset="2"/>
              </a:rPr>
              <a:t></a:t>
            </a:r>
            <a:br>
              <a:rPr lang="da-DK" b="1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  <a:sym typeface="Wingdings" panose="05000000000000000000" pitchFamily="2" charset="2"/>
              </a:rPr>
            </a:br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  <a:sym typeface="Wingdings" panose="05000000000000000000" pitchFamily="2" charset="2"/>
              </a:rPr>
              <a:t>3 til 30 dage</a:t>
            </a:r>
            <a:endParaRPr lang="da-DK" b="1" dirty="0">
              <a:solidFill>
                <a:schemeClr val="accent1">
                  <a:lumMod val="50000"/>
                </a:schemeClr>
              </a:solidFill>
              <a:latin typeface="libre franklin" pitchFamily="2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99F3EF6-C2E0-7FE5-54B9-3503F865C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654970"/>
            <a:ext cx="7472861" cy="4928392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B1E02837-C29A-AF66-656B-22366E823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1435165"/>
            <a:ext cx="6579690" cy="514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00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Et bud på </a:t>
            </a:r>
            <a:r>
              <a:rPr lang="da-DK" sz="3200" b="1" dirty="0" err="1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title</a:t>
            </a:r>
            <a:r>
              <a:rPr lang="da-DK" sz="3200" b="1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 og </a:t>
            </a:r>
            <a:r>
              <a:rPr lang="da-DK" sz="3200" b="1" dirty="0" err="1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description</a:t>
            </a:r>
            <a:r>
              <a:rPr lang="da-DK" sz="3200" b="1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 for topkategorien foredrag og oplevelser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CDB80541-93AB-E810-45A2-3DAA17EC6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1330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Title: Foredrag og oplevelser tæt på dig</a:t>
            </a:r>
          </a:p>
          <a:p>
            <a:pPr marL="0" indent="0">
              <a:buNone/>
            </a:pPr>
            <a:endParaRPr lang="da-DK" dirty="0">
              <a:solidFill>
                <a:schemeClr val="accent1">
                  <a:lumMod val="50000"/>
                </a:schemeClr>
              </a:solidFill>
              <a:latin typeface="libre franklin" pitchFamily="2" charset="0"/>
            </a:endParaRPr>
          </a:p>
          <a:p>
            <a:pPr marL="0" indent="0">
              <a:buNone/>
            </a:pPr>
            <a:r>
              <a:rPr lang="da-DK" dirty="0" err="1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Description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: Oplev Taastrup med en byvandring, rundvisning eller lær noget nyt til et af vores mange foredrag med tidens mest interessante personer. </a:t>
            </a:r>
          </a:p>
          <a:p>
            <a:pPr marL="0" indent="0">
              <a:buNone/>
            </a:pPr>
            <a:endParaRPr lang="da-DK" dirty="0">
              <a:solidFill>
                <a:schemeClr val="accent1">
                  <a:lumMod val="50000"/>
                </a:schemeClr>
              </a:solidFill>
              <a:latin typeface="libre franklin" pitchFamily="2" charset="0"/>
            </a:endParaRPr>
          </a:p>
          <a:p>
            <a:pPr marL="0" indent="0">
              <a:buNone/>
            </a:pP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Søgeord: Taastrup, byvandring, rundvisning, foredrag</a:t>
            </a:r>
          </a:p>
        </p:txBody>
      </p:sp>
    </p:spTree>
    <p:extLst>
      <p:ext uri="{BB962C8B-B14F-4D97-AF65-F5344CB8AC3E}">
        <p14:creationId xmlns:p14="http://schemas.microsoft.com/office/powerpoint/2010/main" val="8424967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>
                <a:solidFill>
                  <a:srgbClr val="002060"/>
                </a:solidFill>
                <a:latin typeface="libre franklin" pitchFamily="2" charset="0"/>
              </a:rPr>
              <a:t>Hvad kan du ellers gøre med søgeordene?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93" y="1700808"/>
            <a:ext cx="7200801" cy="4032448"/>
          </a:xfrm>
        </p:spPr>
      </p:pic>
    </p:spTree>
    <p:extLst>
      <p:ext uri="{BB962C8B-B14F-4D97-AF65-F5344CB8AC3E}">
        <p14:creationId xmlns:p14="http://schemas.microsoft.com/office/powerpoint/2010/main" val="12044214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3600" b="1" dirty="0">
                <a:solidFill>
                  <a:schemeClr val="accent1">
                    <a:lumMod val="50000"/>
                  </a:schemeClr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 gode tekst i ASA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E02CB7CD-95E6-4C0A-B9D8-6C8F13895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039594"/>
            <a:ext cx="8219256" cy="554461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800" i="1" dirty="0">
                <a:solidFill>
                  <a:schemeClr val="accent1">
                    <a:lumMod val="50000"/>
                  </a:schemeClr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 præcis og beskrivende overskrift</a:t>
            </a:r>
            <a:r>
              <a:rPr lang="da-DK" sz="1800" i="1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eventuelt med navn på underviser og sted</a:t>
            </a:r>
            <a:endParaRPr lang="da-DK" sz="1800" i="1" dirty="0">
              <a:solidFill>
                <a:schemeClr val="accent1">
                  <a:lumMod val="50000"/>
                </a:schemeClr>
              </a:solidFill>
              <a:effectLst/>
              <a:latin typeface="libre franklin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800" u="sng" dirty="0">
                <a:solidFill>
                  <a:schemeClr val="accent1">
                    <a:lumMod val="50000"/>
                  </a:schemeClr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Yoga </a:t>
            </a:r>
            <a:r>
              <a:rPr lang="da-DK" sz="1800" dirty="0">
                <a:solidFill>
                  <a:schemeClr val="accent1">
                    <a:lumMod val="50000"/>
                  </a:schemeClr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da-DK" sz="1800" u="sng" dirty="0">
                <a:solidFill>
                  <a:schemeClr val="accent1">
                    <a:lumMod val="50000"/>
                  </a:schemeClr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mænd </a:t>
            </a:r>
            <a:r>
              <a:rPr lang="da-DK" sz="1800" dirty="0">
                <a:solidFill>
                  <a:schemeClr val="accent1">
                    <a:lumMod val="50000"/>
                  </a:schemeClr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med</a:t>
            </a:r>
            <a:r>
              <a:rPr lang="da-DK" sz="1800" u="sng" dirty="0">
                <a:solidFill>
                  <a:schemeClr val="accent1">
                    <a:lumMod val="50000"/>
                  </a:schemeClr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Jacob Kofoed i Måløv</a:t>
            </a:r>
            <a:endParaRPr lang="da-DK" sz="1800" dirty="0">
              <a:solidFill>
                <a:schemeClr val="accent1">
                  <a:lumMod val="50000"/>
                </a:schemeClr>
              </a:solidFill>
              <a:effectLst/>
              <a:latin typeface="libre franklin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800" i="1" dirty="0">
                <a:solidFill>
                  <a:schemeClr val="accent1">
                    <a:lumMod val="50000"/>
                  </a:schemeClr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 kort beskrivelse af, hvad man som deltager får ud af være med (WIIFM) (krydret med søgeord):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800" u="sng" dirty="0">
                <a:solidFill>
                  <a:schemeClr val="accent1">
                    <a:lumMod val="50000"/>
                  </a:schemeClr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Yoga</a:t>
            </a:r>
            <a:r>
              <a:rPr lang="da-DK" sz="1800" dirty="0">
                <a:solidFill>
                  <a:schemeClr val="accent1">
                    <a:lumMod val="50000"/>
                  </a:schemeClr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er ikke kun for kvinder. Her er holdet er for </a:t>
            </a:r>
            <a:r>
              <a:rPr lang="da-DK" sz="1800" u="sng" dirty="0">
                <a:solidFill>
                  <a:schemeClr val="accent1">
                    <a:lumMod val="50000"/>
                  </a:schemeClr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mænd,</a:t>
            </a:r>
            <a:r>
              <a:rPr lang="da-DK" sz="1800" dirty="0">
                <a:solidFill>
                  <a:schemeClr val="accent1">
                    <a:lumMod val="50000"/>
                  </a:schemeClr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der vil </a:t>
            </a:r>
            <a:r>
              <a:rPr lang="da-DK" sz="1800" u="sng" dirty="0">
                <a:solidFill>
                  <a:schemeClr val="accent1">
                    <a:lumMod val="50000"/>
                  </a:schemeClr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 bedre form</a:t>
            </a:r>
            <a:r>
              <a:rPr lang="da-DK" sz="1800" dirty="0">
                <a:solidFill>
                  <a:schemeClr val="accent1">
                    <a:lumMod val="50000"/>
                  </a:schemeClr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a-DK" sz="1800" u="sng" dirty="0">
                <a:solidFill>
                  <a:schemeClr val="accent1">
                    <a:lumMod val="50000"/>
                  </a:schemeClr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undgå skader</a:t>
            </a:r>
            <a:r>
              <a:rPr lang="da-DK" sz="1800" dirty="0">
                <a:solidFill>
                  <a:schemeClr val="accent1">
                    <a:lumMod val="50000"/>
                  </a:schemeClr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eller få en </a:t>
            </a:r>
            <a:r>
              <a:rPr lang="da-DK" sz="1800" u="sng" dirty="0">
                <a:solidFill>
                  <a:schemeClr val="accent1">
                    <a:lumMod val="50000"/>
                  </a:schemeClr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stærkere krop</a:t>
            </a:r>
            <a:r>
              <a:rPr lang="da-DK" sz="1800" dirty="0">
                <a:solidFill>
                  <a:schemeClr val="accent1">
                    <a:lumMod val="50000"/>
                  </a:schemeClr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Yoga er perfekt til formålet, fordi det er </a:t>
            </a:r>
            <a:r>
              <a:rPr lang="da-DK" sz="1800" u="sng" dirty="0">
                <a:solidFill>
                  <a:schemeClr val="accent1">
                    <a:lumMod val="50000"/>
                  </a:schemeClr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skånsom</a:t>
            </a:r>
            <a:r>
              <a:rPr lang="da-DK" sz="1800" dirty="0">
                <a:solidFill>
                  <a:schemeClr val="accent1">
                    <a:lumMod val="50000"/>
                  </a:schemeClr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800" u="sng" dirty="0">
                <a:solidFill>
                  <a:schemeClr val="accent1">
                    <a:lumMod val="50000"/>
                  </a:schemeClr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træning </a:t>
            </a:r>
            <a:r>
              <a:rPr lang="da-DK" sz="1800" dirty="0">
                <a:solidFill>
                  <a:schemeClr val="accent1">
                    <a:lumMod val="50000"/>
                  </a:schemeClr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 hele kroppen. Du kan være med, selvom du aldrig har trænet denne form for motion før. Både</a:t>
            </a:r>
            <a:r>
              <a:rPr lang="da-DK" sz="1800" u="sng" dirty="0">
                <a:solidFill>
                  <a:schemeClr val="accent1">
                    <a:lumMod val="50000"/>
                  </a:schemeClr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nybegyndere</a:t>
            </a:r>
            <a:r>
              <a:rPr lang="da-DK" sz="1800" dirty="0">
                <a:solidFill>
                  <a:schemeClr val="accent1">
                    <a:lumMod val="50000"/>
                  </a:schemeClr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og erfarne er velkomne.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800" b="1" dirty="0">
                <a:solidFill>
                  <a:schemeClr val="accent1">
                    <a:lumMod val="50000"/>
                  </a:schemeClr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Du får: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800" dirty="0">
                <a:solidFill>
                  <a:schemeClr val="accent1">
                    <a:lumMod val="50000"/>
                  </a:schemeClr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Effektiv træning for hele kroppen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800" u="sng" dirty="0">
                <a:solidFill>
                  <a:schemeClr val="accent1">
                    <a:lumMod val="50000"/>
                  </a:schemeClr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Skadesforebyggende træning</a:t>
            </a:r>
            <a:endParaRPr lang="da-DK" sz="1800" dirty="0">
              <a:solidFill>
                <a:schemeClr val="accent1">
                  <a:lumMod val="50000"/>
                </a:schemeClr>
              </a:solidFill>
              <a:effectLst/>
              <a:latin typeface="libre franklin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800" dirty="0">
                <a:solidFill>
                  <a:schemeClr val="accent1">
                    <a:lumMod val="50000"/>
                  </a:schemeClr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 stærkere og mere smidig krop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800" dirty="0">
                <a:solidFill>
                  <a:schemeClr val="accent1">
                    <a:lumMod val="50000"/>
                  </a:schemeClr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Kommer </a:t>
            </a:r>
            <a:r>
              <a:rPr lang="da-DK" sz="1800" u="sng" dirty="0">
                <a:solidFill>
                  <a:schemeClr val="accent1">
                    <a:lumMod val="50000"/>
                  </a:schemeClr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 bedre form</a:t>
            </a:r>
            <a:endParaRPr lang="da-DK" sz="1800" dirty="0">
              <a:solidFill>
                <a:schemeClr val="accent1">
                  <a:lumMod val="50000"/>
                </a:schemeClr>
              </a:solidFill>
              <a:effectLst/>
              <a:latin typeface="libre franklin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800" i="1" dirty="0">
                <a:solidFill>
                  <a:schemeClr val="accent1">
                    <a:lumMod val="50000"/>
                  </a:schemeClr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Husk praktisk info, tid og sted: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800" dirty="0">
                <a:solidFill>
                  <a:schemeClr val="accent1">
                    <a:lumMod val="50000"/>
                  </a:schemeClr>
                </a:solidFill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Du må gerne tage din egen måtte og tæppe med – og tøj, du kan bevæge dig i. 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85230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6791"/>
          </a:xfrm>
        </p:spPr>
        <p:txBody>
          <a:bodyPr>
            <a:normAutofit fontScale="90000"/>
          </a:bodyPr>
          <a:lstStyle/>
          <a:p>
            <a:br>
              <a:rPr lang="da-DK" sz="5400" dirty="0"/>
            </a:b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8B897BE-0101-ADFB-2FCE-F3319302F8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1" b="5893"/>
          <a:stretch/>
        </p:blipFill>
        <p:spPr>
          <a:xfrm>
            <a:off x="0" y="0"/>
            <a:ext cx="8836640" cy="6913688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899592" y="303768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  <a:cs typeface="Calibri" panose="020F0502020204030204" pitchFamily="34" charset="0"/>
              </a:rPr>
              <a:t>Underviser CV</a:t>
            </a:r>
          </a:p>
        </p:txBody>
      </p:sp>
    </p:spTree>
    <p:extLst>
      <p:ext uri="{BB962C8B-B14F-4D97-AF65-F5344CB8AC3E}">
        <p14:creationId xmlns:p14="http://schemas.microsoft.com/office/powerpoint/2010/main" val="1452928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E6F1FA7E-68FC-A90D-61A5-85A479F34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091" y="1059122"/>
            <a:ext cx="6821817" cy="4739755"/>
          </a:xfrm>
          <a:prstGeom prst="rect">
            <a:avLst/>
          </a:prstGeom>
        </p:spPr>
      </p:pic>
      <p:sp>
        <p:nvSpPr>
          <p:cNvPr id="8" name="Titel 3">
            <a:extLst>
              <a:ext uri="{FF2B5EF4-FFF2-40B4-BE49-F238E27FC236}">
                <a16:creationId xmlns:a16="http://schemas.microsoft.com/office/drawing/2014/main" id="{75743C4D-8F6B-2360-438D-66B3B12D0BC7}"/>
              </a:ext>
            </a:extLst>
          </p:cNvPr>
          <p:cNvSpPr txBox="1">
            <a:spLocks/>
          </p:cNvSpPr>
          <p:nvPr/>
        </p:nvSpPr>
        <p:spPr>
          <a:xfrm>
            <a:off x="457200" y="35622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000" b="1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Sådan finder kursisterne LOF’s tilbud 010822-080922</a:t>
            </a:r>
            <a:br>
              <a:rPr lang="da-DK" sz="1600" dirty="0">
                <a:solidFill>
                  <a:sysClr val="windowText" lastClr="000000"/>
                </a:solidFill>
              </a:rPr>
            </a:br>
            <a:br>
              <a:rPr lang="da-DK" sz="1600" dirty="0">
                <a:solidFill>
                  <a:sysClr val="windowText" lastClr="000000"/>
                </a:solidFill>
              </a:rPr>
            </a:b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2031087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2019"/>
            <a:ext cx="8229600" cy="1143000"/>
          </a:xfrm>
        </p:spPr>
        <p:txBody>
          <a:bodyPr/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Brug video og billeder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3484984"/>
          </a:xfrm>
        </p:spPr>
        <p:txBody>
          <a:bodyPr>
            <a:norm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a-DK" altLang="da-DK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Tiltrækker mange kliks, når de dukker op i helt normale søgninger på Google </a:t>
            </a:r>
            <a:br>
              <a:rPr lang="da-DK" altLang="da-DK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</a:br>
            <a:endParaRPr lang="da-DK" altLang="da-DK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a-DK" altLang="da-DK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Er med til at sikre, at dine besøgende bliver hængende længere tid på din hjemmeside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da-DK" altLang="da-DK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a-DK" altLang="da-DK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Google kan godt lide </a:t>
            </a:r>
            <a:r>
              <a:rPr lang="da-DK" altLang="da-DK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Youtube</a:t>
            </a:r>
            <a:endParaRPr lang="da-DK" altLang="da-DK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da-DK" altLang="da-DK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a-DK" altLang="da-DK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Husk at navngive billeder og videoer</a:t>
            </a:r>
          </a:p>
          <a:p>
            <a:endParaRPr lang="da-DK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http://pxl.host/jd3le0q1zelxwlk46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549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9553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ACD549-BAF3-8C77-04C0-6E04A8DF5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Navngiv dine billeder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D3AF5CE8-83CC-92A3-6F3F-807A4AA96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888" y="2233600"/>
            <a:ext cx="9138515" cy="2390799"/>
          </a:xfrm>
        </p:spPr>
      </p:pic>
    </p:spTree>
    <p:extLst>
      <p:ext uri="{BB962C8B-B14F-4D97-AF65-F5344CB8AC3E}">
        <p14:creationId xmlns:p14="http://schemas.microsoft.com/office/powerpoint/2010/main" val="26596160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765" y="7619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Det vigtigste: Godt indhold</a:t>
            </a:r>
            <a:b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11560" y="1988840"/>
            <a:ext cx="8352928" cy="3091480"/>
          </a:xfrm>
        </p:spPr>
        <p:txBody>
          <a:bodyPr>
            <a:normAutofit fontScale="25000" lnSpcReduction="20000"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a-DK" sz="9600" dirty="0">
                <a:solidFill>
                  <a:srgbClr val="002060"/>
                </a:solidFill>
                <a:latin typeface="libre franklin" pitchFamily="2" charset="0"/>
                <a:cs typeface="Arial" panose="020B0604020202020204" pitchFamily="34" charset="0"/>
              </a:rPr>
              <a:t>Tekst og billeder af høj kvalitet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da-DK" sz="9600" dirty="0">
              <a:solidFill>
                <a:srgbClr val="002060"/>
              </a:solidFill>
              <a:latin typeface="libre franklin" pitchFamily="2" charset="0"/>
              <a:cs typeface="Arial" panose="020B0604020202020204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a-DK" sz="9600" dirty="0">
                <a:solidFill>
                  <a:srgbClr val="002060"/>
                </a:solidFill>
                <a:latin typeface="libre franklin" pitchFamily="2" charset="0"/>
                <a:cs typeface="Arial" panose="020B0604020202020204" pitchFamily="34" charset="0"/>
              </a:rPr>
              <a:t>Værdifulde informationer, der giver folk det, de søger efter.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da-DK" sz="9600" dirty="0">
              <a:solidFill>
                <a:srgbClr val="002060"/>
              </a:solidFill>
              <a:latin typeface="libre franklin" pitchFamily="2" charset="0"/>
              <a:cs typeface="Arial" panose="020B0604020202020204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a-DK" sz="9600" dirty="0" err="1">
                <a:solidFill>
                  <a:srgbClr val="002060"/>
                </a:solidFill>
                <a:latin typeface="libre franklin" pitchFamily="2" charset="0"/>
                <a:cs typeface="Arial" panose="020B0604020202020204" pitchFamily="34" charset="0"/>
              </a:rPr>
              <a:t>Skimbar</a:t>
            </a:r>
            <a:r>
              <a:rPr lang="da-DK" sz="9600" dirty="0">
                <a:solidFill>
                  <a:srgbClr val="002060"/>
                </a:solidFill>
                <a:latin typeface="libre franklin" pitchFamily="2" charset="0"/>
                <a:cs typeface="Arial" panose="020B0604020202020204" pitchFamily="34" charset="0"/>
              </a:rPr>
              <a:t> og intuitivt opbygget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da-DK" sz="9600" dirty="0">
              <a:solidFill>
                <a:srgbClr val="002060"/>
              </a:solidFill>
              <a:latin typeface="libre franklin" pitchFamily="2" charset="0"/>
              <a:cs typeface="Arial" panose="020B0604020202020204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a-DK" sz="9600" dirty="0">
                <a:solidFill>
                  <a:srgbClr val="002060"/>
                </a:solidFill>
                <a:latin typeface="libre franklin" pitchFamily="2" charset="0"/>
                <a:cs typeface="Arial" panose="020B0604020202020204" pitchFamily="34" charset="0"/>
              </a:rPr>
              <a:t>Jo mere tid, din kunde bruger på siden, jo flere points får den hos Google</a:t>
            </a:r>
          </a:p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184666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</a:p>
        </p:txBody>
      </p:sp>
      <p:pic>
        <p:nvPicPr>
          <p:cNvPr id="1026" name="Picture 2" descr="http://pxl.host/jd3le0q1zelxwlk46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549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2923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8392" y="332927"/>
            <a:ext cx="8229600" cy="1143000"/>
          </a:xfrm>
        </p:spPr>
        <p:txBody>
          <a:bodyPr>
            <a:noAutofit/>
          </a:bodyPr>
          <a:lstStyle/>
          <a:p>
            <a:r>
              <a:rPr lang="da-DK" sz="3200" b="1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Tjek din Google My Business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244465D-737D-DA68-3CC8-E4251D554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1" y="1633199"/>
            <a:ext cx="9113362" cy="522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247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b="1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Husk</a:t>
            </a:r>
            <a:endParaRPr lang="da-DK" b="1" dirty="0">
              <a:solidFill>
                <a:schemeClr val="accent1">
                  <a:lumMod val="50000"/>
                </a:schemeClr>
              </a:solidFill>
              <a:latin typeface="libre franklin" pitchFamily="2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417638"/>
            <a:ext cx="8219256" cy="504056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a-DK" sz="2800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Brug søgeord i teksterne på minimum på forsiden, topkategorier og kategorier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a-DK" sz="2800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Få søgeordene og synonymer for dem  til at indgå naturligt i jeres tekster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800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Sæt billeder ind og navngiv dem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800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Lav indhold i form af artikler og interviews, hvor søgeordene indgår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077167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709E9-6523-F17F-9D7D-382C5AD70A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Hvad så nu?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2B4F84E-1C80-5C26-3384-939F1EAAA5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8568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da-DK" sz="2000" b="1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Sådan finder kursisterne LOF’s tilbud 010822-080922</a:t>
            </a:r>
            <a:br>
              <a:rPr lang="da-DK" sz="1600" dirty="0">
                <a:solidFill>
                  <a:sysClr val="windowText" lastClr="000000"/>
                </a:solidFill>
              </a:rPr>
            </a:br>
            <a:br>
              <a:rPr lang="da-DK" sz="1600" dirty="0">
                <a:solidFill>
                  <a:sysClr val="windowText" lastClr="000000"/>
                </a:solidFill>
              </a:rPr>
            </a:br>
            <a:endParaRPr lang="da-DK" sz="16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37E1FF9-13C7-3FF9-203D-F7065DCBC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083816"/>
            <a:ext cx="6768752" cy="459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90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da-DK" sz="2000" b="1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Sådan finder kursisterne LOF’s tilbud 010822-080922</a:t>
            </a:r>
            <a:br>
              <a:rPr lang="da-DK" sz="1600" dirty="0">
                <a:solidFill>
                  <a:sysClr val="windowText" lastClr="000000"/>
                </a:solidFill>
              </a:rPr>
            </a:br>
            <a:br>
              <a:rPr lang="da-DK" sz="1600" dirty="0">
                <a:solidFill>
                  <a:sysClr val="windowText" lastClr="000000"/>
                </a:solidFill>
              </a:rPr>
            </a:br>
            <a:endParaRPr lang="da-DK" sz="16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4FCE12D-0D77-5D84-77B8-90284DAD2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219047"/>
            <a:ext cx="7344816" cy="460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55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da-DK" sz="2000" b="1" dirty="0">
                <a:solidFill>
                  <a:schemeClr val="accent1">
                    <a:lumMod val="50000"/>
                  </a:schemeClr>
                </a:solidFill>
                <a:latin typeface="libre franklin" pitchFamily="2" charset="0"/>
              </a:rPr>
              <a:t>Sådan finder kursisterne LOF’s tilbud 010822-080922</a:t>
            </a:r>
            <a:br>
              <a:rPr lang="da-DK" sz="1600" dirty="0">
                <a:solidFill>
                  <a:sysClr val="windowText" lastClr="000000"/>
                </a:solidFill>
              </a:rPr>
            </a:br>
            <a:br>
              <a:rPr lang="da-DK" sz="1600" dirty="0">
                <a:solidFill>
                  <a:sysClr val="windowText" lastClr="000000"/>
                </a:solidFill>
              </a:rPr>
            </a:br>
            <a:endParaRPr lang="da-DK" sz="16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FBD171E-6F0B-CE41-A168-5CD80C177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052736"/>
            <a:ext cx="7272807" cy="456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41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C123ECD-C392-EFF1-73D0-3B621233D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1" y="42322"/>
            <a:ext cx="4356169" cy="3386678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0356C31C-AEDF-3742-F7CA-0566E442C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673" y="29736"/>
            <a:ext cx="4330824" cy="318324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E3D523AC-A23B-599E-AAB2-192250354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45024"/>
            <a:ext cx="4676809" cy="3146638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2D5ADA39-B937-5476-9D1D-169B359A54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3939" y="3645024"/>
            <a:ext cx="4330824" cy="317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23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5FBF32F-302C-4E3A-BD9F-64C4FBC0E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72" y="1484784"/>
            <a:ext cx="8676456" cy="34849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2800" dirty="0">
                <a:solidFill>
                  <a:schemeClr val="accent1">
                    <a:lumMod val="50000"/>
                  </a:schemeClr>
                </a:solidFill>
                <a:effectLst/>
                <a:latin typeface="libre franklin" pitchFamily="2" charset="0"/>
                <a:ea typeface="Calibri" panose="020F0502020204030204" pitchFamily="34" charset="0"/>
              </a:rPr>
              <a:t>Forestil dig, at du er butiksejer.</a:t>
            </a:r>
          </a:p>
          <a:p>
            <a:pPr marL="0" indent="0" algn="ctr">
              <a:buNone/>
            </a:pPr>
            <a:r>
              <a:rPr lang="da-DK" sz="2800" dirty="0">
                <a:solidFill>
                  <a:schemeClr val="accent1">
                    <a:lumMod val="50000"/>
                  </a:schemeClr>
                </a:solidFill>
                <a:effectLst/>
                <a:latin typeface="libre franklin" pitchFamily="2" charset="0"/>
                <a:ea typeface="Calibri" panose="020F0502020204030204" pitchFamily="34" charset="0"/>
              </a:rPr>
              <a:t> </a:t>
            </a:r>
            <a:br>
              <a:rPr lang="da-DK" sz="2800" dirty="0">
                <a:solidFill>
                  <a:schemeClr val="accent1">
                    <a:lumMod val="50000"/>
                  </a:schemeClr>
                </a:solidFill>
                <a:effectLst/>
                <a:latin typeface="libre franklin" pitchFamily="2" charset="0"/>
                <a:ea typeface="Calibri" panose="020F0502020204030204" pitchFamily="34" charset="0"/>
              </a:rPr>
            </a:br>
            <a:r>
              <a:rPr lang="da-DK" sz="2800" dirty="0">
                <a:solidFill>
                  <a:schemeClr val="accent1">
                    <a:lumMod val="50000"/>
                  </a:schemeClr>
                </a:solidFill>
                <a:effectLst/>
                <a:latin typeface="libre franklin" pitchFamily="2" charset="0"/>
                <a:ea typeface="Calibri" panose="020F0502020204030204" pitchFamily="34" charset="0"/>
              </a:rPr>
              <a:t>Din butik ligger i en skov uden skilte eller nogen anden form for navigation. </a:t>
            </a:r>
          </a:p>
          <a:p>
            <a:pPr marL="0" indent="0" algn="ctr">
              <a:buNone/>
            </a:pPr>
            <a:br>
              <a:rPr lang="da-DK" sz="2800" dirty="0">
                <a:solidFill>
                  <a:schemeClr val="accent1">
                    <a:lumMod val="50000"/>
                  </a:schemeClr>
                </a:solidFill>
                <a:effectLst/>
                <a:latin typeface="libre franklin" pitchFamily="2" charset="0"/>
                <a:ea typeface="Calibri" panose="020F0502020204030204" pitchFamily="34" charset="0"/>
              </a:rPr>
            </a:br>
            <a:r>
              <a:rPr lang="da-DK" sz="2800" dirty="0">
                <a:solidFill>
                  <a:schemeClr val="accent1">
                    <a:lumMod val="50000"/>
                  </a:schemeClr>
                </a:solidFill>
                <a:effectLst/>
                <a:latin typeface="libre franklin" pitchFamily="2" charset="0"/>
                <a:ea typeface="Calibri" panose="020F0502020204030204" pitchFamily="34" charset="0"/>
              </a:rPr>
              <a:t>Du får ingen kunder, for de kan ikke finde dig. </a:t>
            </a:r>
            <a:endParaRPr lang="da-DK" sz="2800" dirty="0">
              <a:solidFill>
                <a:schemeClr val="accent1">
                  <a:lumMod val="50000"/>
                </a:schemeClr>
              </a:solidFill>
              <a:latin typeface="libre frankl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725144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7C08D3613BB9147B89301188F1FA09C" ma:contentTypeVersion="4" ma:contentTypeDescription="Opret et nyt dokument." ma:contentTypeScope="" ma:versionID="dfa4d3e13cde156d05ea9808dd99921c">
  <xsd:schema xmlns:xsd="http://www.w3.org/2001/XMLSchema" xmlns:xs="http://www.w3.org/2001/XMLSchema" xmlns:p="http://schemas.microsoft.com/office/2006/metadata/properties" xmlns:ns2="f4551737-4a28-4c31-822e-4b9b78ef23bd" targetNamespace="http://schemas.microsoft.com/office/2006/metadata/properties" ma:root="true" ma:fieldsID="76ed3aa7870317907c07cb3f84d4f371" ns2:_="">
    <xsd:import namespace="f4551737-4a28-4c31-822e-4b9b78ef23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551737-4a28-4c31-822e-4b9b78ef23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55724F-CB32-48FB-A8AE-8645AE602854}"/>
</file>

<file path=customXml/itemProps2.xml><?xml version="1.0" encoding="utf-8"?>
<ds:datastoreItem xmlns:ds="http://schemas.openxmlformats.org/officeDocument/2006/customXml" ds:itemID="{5827237A-C4B2-4D87-B0CC-B4F2922E927A}"/>
</file>

<file path=customXml/itemProps3.xml><?xml version="1.0" encoding="utf-8"?>
<ds:datastoreItem xmlns:ds="http://schemas.openxmlformats.org/officeDocument/2006/customXml" ds:itemID="{07D6677A-6AAA-42B8-B18F-0FC4C46A430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3379</TotalTime>
  <Words>1044</Words>
  <Application>Microsoft Office PowerPoint</Application>
  <PresentationFormat>Skærmshow (4:3)</PresentationFormat>
  <Paragraphs>210</Paragraphs>
  <Slides>45</Slides>
  <Notes>45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45</vt:i4>
      </vt:variant>
    </vt:vector>
  </HeadingPairs>
  <TitlesOfParts>
    <vt:vector size="50" baseType="lpstr">
      <vt:lpstr>Arial</vt:lpstr>
      <vt:lpstr>Calibri</vt:lpstr>
      <vt:lpstr>libre franklin</vt:lpstr>
      <vt:lpstr>Wingdings</vt:lpstr>
      <vt:lpstr>Kontortema</vt:lpstr>
      <vt:lpstr>Webinar: SEO - søgemaskineoptimering Få nye kunder i din aftenskole </vt:lpstr>
      <vt:lpstr>Jeres webinar-værter i dag</vt:lpstr>
      <vt:lpstr>Glæd jer til at få svar på</vt:lpstr>
      <vt:lpstr>PowerPoint-præsentation</vt:lpstr>
      <vt:lpstr>Sådan finder kursisterne LOF’s tilbud 010822-080922  </vt:lpstr>
      <vt:lpstr>Sådan finder kursisterne LOF’s tilbud 010822-080922  </vt:lpstr>
      <vt:lpstr>Sådan finder kursisterne LOF’s tilbud 010822-080922  </vt:lpstr>
      <vt:lpstr>PowerPoint-præsentation</vt:lpstr>
      <vt:lpstr>PowerPoint-præsentation</vt:lpstr>
      <vt:lpstr>Heldigvis elsker vi at google</vt:lpstr>
      <vt:lpstr>PowerPoint-præsentation</vt:lpstr>
      <vt:lpstr>Løsningen er SEO</vt:lpstr>
      <vt:lpstr>Google holder øje med dig Crawler: 3 til 30 dages mellemrum </vt:lpstr>
      <vt:lpstr>Nu skal I på banen</vt:lpstr>
      <vt:lpstr>Du har lige født ham her</vt:lpstr>
      <vt:lpstr>Så nu vil du gerne det her</vt:lpstr>
      <vt:lpstr>PowerPoint-præsentation</vt:lpstr>
      <vt:lpstr>PowerPoint-præsentation</vt:lpstr>
      <vt:lpstr>PowerPoint-præsentation</vt:lpstr>
      <vt:lpstr>PowerPoint-præsentation</vt:lpstr>
      <vt:lpstr>Pause: Hvad er det?</vt:lpstr>
      <vt:lpstr> </vt:lpstr>
      <vt:lpstr>Googles egne forslag</vt:lpstr>
      <vt:lpstr>Se også Googles liste i bunden</vt:lpstr>
      <vt:lpstr>Konkurrentens beskrivelse</vt:lpstr>
      <vt:lpstr>Konkurrentens beskrivelse</vt:lpstr>
      <vt:lpstr>Andre tiltag</vt:lpstr>
      <vt:lpstr>Placer søgeordene i Umbraco</vt:lpstr>
      <vt:lpstr>På google</vt:lpstr>
      <vt:lpstr>PowerPoint-præsentation</vt:lpstr>
      <vt:lpstr>Placer søgeordene i Umbraco</vt:lpstr>
      <vt:lpstr>Placer søgeordene i Umbraco</vt:lpstr>
      <vt:lpstr>Øvelse: Har du udfyldt fanebladet SEO? </vt:lpstr>
      <vt:lpstr>OBS fra en afdeling  3 til 30 dage</vt:lpstr>
      <vt:lpstr>OBS fra en afdeling  3 til 30 dage</vt:lpstr>
      <vt:lpstr>Et bud på title og description for topkategorien foredrag og oplevelser</vt:lpstr>
      <vt:lpstr>Hvad kan du ellers gøre med søgeordene?</vt:lpstr>
      <vt:lpstr>Den gode tekst i ASA</vt:lpstr>
      <vt:lpstr> </vt:lpstr>
      <vt:lpstr>Brug video og billeder</vt:lpstr>
      <vt:lpstr>Navngiv dine billeder</vt:lpstr>
      <vt:lpstr>Det vigtigste: Godt indhold </vt:lpstr>
      <vt:lpstr>Tjek din Google My Business</vt:lpstr>
      <vt:lpstr>Husk</vt:lpstr>
      <vt:lpstr>Hvad så nu?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Jacob Kofoed</dc:creator>
  <cp:lastModifiedBy>Louise Wiederquist</cp:lastModifiedBy>
  <cp:revision>195</cp:revision>
  <cp:lastPrinted>2022-09-12T11:12:51Z</cp:lastPrinted>
  <dcterms:created xsi:type="dcterms:W3CDTF">2011-01-26T13:52:57Z</dcterms:created>
  <dcterms:modified xsi:type="dcterms:W3CDTF">2022-09-12T11:14:30Z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0x01010057C08D3613BB9147B89301188F1FA09C</vt:lpwstr>
  </property>
</Properties>
</file>